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70" r:id="rId6"/>
    <p:sldId id="261" r:id="rId7"/>
    <p:sldId id="258" r:id="rId8"/>
    <p:sldId id="277" r:id="rId9"/>
    <p:sldId id="273" r:id="rId10"/>
    <p:sldId id="274" r:id="rId11"/>
    <p:sldId id="275" r:id="rId12"/>
    <p:sldId id="276" r:id="rId13"/>
    <p:sldId id="263" r:id="rId14"/>
    <p:sldId id="264" r:id="rId15"/>
    <p:sldId id="26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01209-D8E8-4FB2-9495-C88D6EA9CB6B}" type="datetimeFigureOut">
              <a:rPr lang="sr-Latn-CS" smtClean="0"/>
              <a:pPr/>
              <a:t>20.4.2018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CA09-76EF-4C29-A05B-19E1413A61FD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pod </a:t>
            </a:r>
            <a:r>
              <a:rPr lang="en-US" dirty="0" err="1"/>
              <a:t>praškom</a:t>
            </a:r>
            <a:r>
              <a:rPr lang="en-US" dirty="0"/>
              <a:t> (EPP)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/>
              <a:t>EPP </a:t>
            </a: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ugaonih</a:t>
            </a:r>
            <a:r>
              <a:rPr lang="en-US" u="sng" dirty="0"/>
              <a:t> </a:t>
            </a:r>
            <a:r>
              <a:rPr lang="en-US" u="sng" dirty="0" err="1"/>
              <a:t>i</a:t>
            </a:r>
            <a:r>
              <a:rPr lang="en-US" u="sng" dirty="0"/>
              <a:t> T-</a:t>
            </a:r>
            <a:r>
              <a:rPr lang="en-US" u="sng" dirty="0" err="1"/>
              <a:t>šavova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645" r="2229"/>
          <a:stretch>
            <a:fillRect/>
          </a:stretch>
        </p:blipFill>
        <p:spPr bwMode="auto">
          <a:xfrm rot="60000">
            <a:off x="4988823" y="1774538"/>
            <a:ext cx="4114173" cy="49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0" y="1828800"/>
            <a:ext cx="4953000" cy="4572000"/>
            <a:chOff x="0" y="1828800"/>
            <a:chExt cx="4953000" cy="4572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81200"/>
              <a:ext cx="4953000" cy="44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0" y="1828800"/>
              <a:ext cx="2209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4114800" cy="5592763"/>
          </a:xfrm>
        </p:spPr>
        <p:txBody>
          <a:bodyPr>
            <a:normAutofit lnSpcReduction="10000"/>
          </a:bodyPr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kružnih</a:t>
            </a:r>
            <a:r>
              <a:rPr lang="en-US" u="sng" dirty="0"/>
              <a:t> </a:t>
            </a:r>
            <a:r>
              <a:rPr lang="en-US" u="sng" dirty="0" err="1"/>
              <a:t>šavova</a:t>
            </a:r>
            <a:r>
              <a:rPr lang="en-US" u="sng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manjih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, </a:t>
            </a: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uređaj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praška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pomak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osu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isticanje</a:t>
            </a:r>
            <a:r>
              <a:rPr lang="en-US" dirty="0"/>
              <a:t> </a:t>
            </a:r>
            <a:r>
              <a:rPr lang="en-US" dirty="0" err="1"/>
              <a:t>rastopa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218442" y="1859029"/>
            <a:ext cx="4586184" cy="479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3886200" cy="5592763"/>
          </a:xfrm>
        </p:spPr>
        <p:txBody>
          <a:bodyPr/>
          <a:lstStyle/>
          <a:p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cevi</a:t>
            </a:r>
            <a:r>
              <a:rPr lang="en-US" u="sng" dirty="0"/>
              <a:t> EPP </a:t>
            </a:r>
            <a:r>
              <a:rPr lang="en-US" u="sng" dirty="0" err="1"/>
              <a:t>postupkom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Podloška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bakra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cilindrične</a:t>
            </a:r>
            <a:r>
              <a:rPr lang="en-US" dirty="0"/>
              <a:t> </a:t>
            </a:r>
            <a:r>
              <a:rPr lang="en-US" dirty="0" err="1"/>
              <a:t>posude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prečnika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4275013" y="1170979"/>
            <a:ext cx="4868987" cy="5610821"/>
            <a:chOff x="4275013" y="1292898"/>
            <a:chExt cx="4868987" cy="56108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20000">
              <a:off x="4275013" y="1292898"/>
              <a:ext cx="4774468" cy="5487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6781800" y="6705600"/>
              <a:ext cx="2362200" cy="198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7500" lnSpcReduction="20000"/>
          </a:bodyPr>
          <a:lstStyle/>
          <a:p>
            <a:r>
              <a:rPr lang="sr-Latn-CS" u="sng" dirty="0"/>
              <a:t>Prednosti:</a:t>
            </a:r>
            <a:endParaRPr lang="en-US" u="sng" dirty="0"/>
          </a:p>
          <a:p>
            <a:endParaRPr lang="sr-Latn-CS" dirty="0"/>
          </a:p>
          <a:p>
            <a:pPr>
              <a:buNone/>
            </a:pPr>
            <a:r>
              <a:rPr lang="en-US" dirty="0"/>
              <a:t>-   </a:t>
            </a: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uvar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potrebna</a:t>
            </a:r>
            <a:r>
              <a:rPr lang="en-US" dirty="0"/>
              <a:t> </a:t>
            </a:r>
            <a:r>
              <a:rPr lang="en-US" dirty="0" err="1"/>
              <a:t>priprema</a:t>
            </a:r>
            <a:r>
              <a:rPr lang="en-US" dirty="0"/>
              <a:t> V-</a:t>
            </a:r>
            <a:r>
              <a:rPr lang="en-US" dirty="0" err="1"/>
              <a:t>šava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I-</a:t>
            </a:r>
            <a:r>
              <a:rPr lang="en-US" dirty="0" err="1"/>
              <a:t>šav</a:t>
            </a:r>
            <a:r>
              <a:rPr lang="en-US" dirty="0"/>
              <a:t> (do 15 mm, </a:t>
            </a:r>
            <a:r>
              <a:rPr lang="en-US" dirty="0" err="1"/>
              <a:t>kod</a:t>
            </a:r>
            <a:r>
              <a:rPr lang="en-US" dirty="0"/>
              <a:t> REL ~4 mm)</a:t>
            </a:r>
          </a:p>
          <a:p>
            <a:pPr>
              <a:buFontTx/>
              <a:buChar char="-"/>
            </a:pPr>
            <a:r>
              <a:rPr lang="en-US" dirty="0" err="1"/>
              <a:t>Udeo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šavu</a:t>
            </a:r>
            <a:r>
              <a:rPr lang="en-US" dirty="0"/>
              <a:t> je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mali-rentabilno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znatno</a:t>
            </a:r>
            <a:r>
              <a:rPr lang="en-US" dirty="0"/>
              <a:t> </a:t>
            </a:r>
            <a:r>
              <a:rPr lang="en-US" dirty="0" err="1"/>
              <a:t>višu</a:t>
            </a:r>
            <a:r>
              <a:rPr lang="en-US" dirty="0"/>
              <a:t> </a:t>
            </a:r>
            <a:r>
              <a:rPr lang="en-US" dirty="0" err="1"/>
              <a:t>cenu</a:t>
            </a:r>
            <a:r>
              <a:rPr lang="en-US" dirty="0"/>
              <a:t> </a:t>
            </a:r>
            <a:r>
              <a:rPr lang="en-US" dirty="0" err="1"/>
              <a:t>elektrodne</a:t>
            </a:r>
            <a:r>
              <a:rPr lang="en-US" dirty="0"/>
              <a:t> </a:t>
            </a:r>
            <a:r>
              <a:rPr lang="en-US" dirty="0" err="1"/>
              <a:t>žice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10x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produktivnost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 (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navarivanje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Gubici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prštanja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isparavanja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je </a:t>
            </a:r>
            <a:r>
              <a:rPr lang="en-US" dirty="0" err="1"/>
              <a:t>smanjeno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REL</a:t>
            </a:r>
          </a:p>
          <a:p>
            <a:pPr>
              <a:buFontTx/>
              <a:buChar char="-"/>
            </a:pPr>
            <a:r>
              <a:rPr lang="en-US" dirty="0" err="1"/>
              <a:t>Nepotrebna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zavarivača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izvodi</a:t>
            </a:r>
            <a:r>
              <a:rPr lang="en-US" dirty="0"/>
              <a:t> pod </a:t>
            </a:r>
            <a:r>
              <a:rPr lang="en-US" dirty="0" err="1"/>
              <a:t>zaštitom</a:t>
            </a:r>
            <a:r>
              <a:rPr lang="en-US" dirty="0"/>
              <a:t> </a:t>
            </a:r>
            <a:r>
              <a:rPr lang="en-US" dirty="0" err="1"/>
              <a:t>praha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deformacije</a:t>
            </a: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Visoka mogućnost automatizacije</a:t>
            </a:r>
            <a:endParaRPr lang="en-US" dirty="0"/>
          </a:p>
          <a:p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sr-Latn-CS" u="sng" dirty="0"/>
              <a:t>Nedostaci:</a:t>
            </a:r>
            <a:endParaRPr lang="en-US" u="sng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cena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Velik</a:t>
            </a:r>
            <a:r>
              <a:rPr lang="en-US" dirty="0"/>
              <a:t> </a:t>
            </a:r>
            <a:r>
              <a:rPr lang="en-US" dirty="0" err="1"/>
              <a:t>utrošak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povećavaju</a:t>
            </a:r>
            <a:r>
              <a:rPr lang="en-US" dirty="0"/>
              <a:t> </a:t>
            </a:r>
            <a:r>
              <a:rPr lang="en-US" dirty="0" err="1"/>
              <a:t>cenu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– </a:t>
            </a:r>
            <a:r>
              <a:rPr lang="en-US" dirty="0" err="1"/>
              <a:t>isplativ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dugačke</a:t>
            </a:r>
            <a:r>
              <a:rPr lang="en-US" dirty="0"/>
              <a:t> </a:t>
            </a:r>
            <a:r>
              <a:rPr lang="en-US" dirty="0" err="1"/>
              <a:t>šavove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fleksibilnost</a:t>
            </a:r>
            <a:r>
              <a:rPr lang="en-US" dirty="0"/>
              <a:t> u </a:t>
            </a:r>
            <a:r>
              <a:rPr lang="en-US" dirty="0" err="1"/>
              <a:t>položajima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REL</a:t>
            </a:r>
          </a:p>
          <a:p>
            <a:pPr>
              <a:buFontTx/>
              <a:buChar char="-"/>
            </a:pP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dubine</a:t>
            </a:r>
            <a:r>
              <a:rPr lang="en-US" dirty="0"/>
              <a:t> </a:t>
            </a:r>
            <a:r>
              <a:rPr lang="en-US" dirty="0" err="1"/>
              <a:t>uvara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</a:t>
            </a:r>
            <a:r>
              <a:rPr lang="en-US" dirty="0" err="1"/>
              <a:t>primenjiv</a:t>
            </a:r>
            <a:r>
              <a:rPr lang="en-US" dirty="0"/>
              <a:t>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legure</a:t>
            </a:r>
            <a:r>
              <a:rPr lang="en-US" dirty="0"/>
              <a:t> </a:t>
            </a:r>
            <a:r>
              <a:rPr lang="en-US" dirty="0" err="1"/>
              <a:t>aluminijuma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</a:t>
            </a:r>
            <a:r>
              <a:rPr lang="en-US" dirty="0" err="1"/>
              <a:t>gustina</a:t>
            </a:r>
            <a:r>
              <a:rPr lang="en-US" dirty="0"/>
              <a:t> </a:t>
            </a:r>
            <a:r>
              <a:rPr lang="en-US" dirty="0" err="1"/>
              <a:t>otežava</a:t>
            </a:r>
            <a:r>
              <a:rPr lang="en-US" dirty="0"/>
              <a:t> </a:t>
            </a:r>
            <a:r>
              <a:rPr lang="en-US" dirty="0" err="1"/>
              <a:t>isplivavanje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/>
              <a:t>El.luk se uspostavlja između elektrode i osnovnog materijala, kroz gasni mehur nastao topljenjem praha.</a:t>
            </a:r>
            <a:endParaRPr lang="en-US" dirty="0"/>
          </a:p>
          <a:p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je </a:t>
            </a:r>
            <a:r>
              <a:rPr lang="en-US" dirty="0" err="1"/>
              <a:t>krupnim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sitnim</a:t>
            </a:r>
            <a:r>
              <a:rPr lang="en-US" dirty="0"/>
              <a:t> </a:t>
            </a:r>
            <a:r>
              <a:rPr lang="en-US" dirty="0" err="1"/>
              <a:t>kapima</a:t>
            </a:r>
            <a:r>
              <a:rPr lang="en-US" dirty="0"/>
              <a:t>.</a:t>
            </a:r>
          </a:p>
          <a:p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1828800" y="3068784"/>
            <a:ext cx="5780166" cy="3636816"/>
            <a:chOff x="1839834" y="3221184"/>
            <a:chExt cx="5780166" cy="36368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 rot="120000">
              <a:off x="1839834" y="3221184"/>
              <a:ext cx="5643923" cy="353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572000" y="6629400"/>
              <a:ext cx="3048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3962400" cy="6400800"/>
          </a:xfrm>
        </p:spPr>
        <p:txBody>
          <a:bodyPr>
            <a:normAutofit fontScale="85000" lnSpcReduction="10000"/>
          </a:bodyPr>
          <a:lstStyle/>
          <a:p>
            <a:r>
              <a:rPr lang="sr-Latn-CS" u="sng" dirty="0"/>
              <a:t>EPP postupak sa dve</a:t>
            </a:r>
            <a:r>
              <a:rPr lang="en-US" u="sng" dirty="0"/>
              <a:t> </a:t>
            </a:r>
            <a:r>
              <a:rPr lang="en-US" u="sng" dirty="0" err="1"/>
              <a:t>ili</a:t>
            </a:r>
            <a:r>
              <a:rPr lang="en-US" u="sng" dirty="0"/>
              <a:t> </a:t>
            </a:r>
            <a:r>
              <a:rPr lang="en-US" u="sng" dirty="0" err="1"/>
              <a:t>više</a:t>
            </a:r>
            <a:r>
              <a:rPr lang="sr-Latn-CS" u="sng" dirty="0"/>
              <a:t> elektrod</a:t>
            </a:r>
            <a:r>
              <a:rPr lang="en-US" u="sng" dirty="0"/>
              <a:t>a</a:t>
            </a:r>
            <a:r>
              <a:rPr lang="sr-Latn-CS" dirty="0"/>
              <a:t>:</a:t>
            </a:r>
          </a:p>
          <a:p>
            <a:pPr>
              <a:buNone/>
            </a:pPr>
            <a:r>
              <a:rPr lang="sr-Latn-CS" dirty="0"/>
              <a:t>a) Sa zajedničkim rastopom (veći uvar, za </a:t>
            </a:r>
            <a:r>
              <a:rPr lang="sr-Latn-CS" u="sng" dirty="0"/>
              <a:t>zavarivanje osnovnog materijala veće debljine</a:t>
            </a:r>
            <a:r>
              <a:rPr lang="en-US" u="sng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u="sng" dirty="0" err="1"/>
              <a:t>navarivanje</a:t>
            </a:r>
            <a:r>
              <a:rPr lang="sr-Latn-CS" dirty="0"/>
              <a:t>)</a:t>
            </a:r>
          </a:p>
          <a:p>
            <a:pPr>
              <a:buNone/>
            </a:pPr>
            <a:r>
              <a:rPr lang="sr-Latn-CS" dirty="0"/>
              <a:t>b) Sa posebnim rastopima (smanjenje brzine hađenja, što je pogodno kod osnovnog materijala sklonog </a:t>
            </a:r>
            <a:r>
              <a:rPr lang="en-US" dirty="0" err="1"/>
              <a:t>za</a:t>
            </a:r>
            <a:r>
              <a:rPr lang="sr-Latn-CS" dirty="0"/>
              <a:t>kaljenju – stvaranju martenzitne strukture u zoni uticaja toplote)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4347886" y="4378117"/>
            <a:ext cx="477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4591044" y="29755"/>
            <a:ext cx="3429000" cy="221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-Right Arrow 5"/>
          <p:cNvSpPr/>
          <p:nvPr/>
        </p:nvSpPr>
        <p:spPr>
          <a:xfrm>
            <a:off x="5410200" y="4724400"/>
            <a:ext cx="1752600" cy="6096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75-125 mm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55637" t="26042" r="9810" b="29167"/>
          <a:stretch>
            <a:fillRect/>
          </a:stretch>
        </p:blipFill>
        <p:spPr bwMode="auto">
          <a:xfrm>
            <a:off x="5029200" y="2133600"/>
            <a:ext cx="3124200" cy="22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076700" y="17907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0" y="2971800"/>
            <a:ext cx="1905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r>
              <a:rPr lang="sr-Latn-CS" sz="2400" u="sng" dirty="0"/>
              <a:t>Prava polarnost</a:t>
            </a:r>
            <a:r>
              <a:rPr lang="en-US" sz="2400" u="sng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Najmanji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(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navarivanje</a:t>
            </a:r>
            <a:r>
              <a:rPr lang="en-US" sz="2000" dirty="0"/>
              <a:t>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Latn-CS" sz="2400" u="sng" dirty="0"/>
              <a:t>Obrnuta</a:t>
            </a:r>
            <a:r>
              <a:rPr kumimoji="0" lang="sr-Latn-C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polarnost</a:t>
            </a:r>
            <a:r>
              <a:rPr lang="en-US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aseline="0" dirty="0" err="1"/>
              <a:t>Veća</a:t>
            </a:r>
            <a:r>
              <a:rPr lang="en-US" sz="2000" baseline="0" dirty="0"/>
              <a:t> </a:t>
            </a:r>
            <a:r>
              <a:rPr lang="en-US" sz="2000" baseline="0" dirty="0" err="1"/>
              <a:t>brzina</a:t>
            </a:r>
            <a:r>
              <a:rPr lang="en-US" sz="2000" baseline="0" dirty="0"/>
              <a:t> </a:t>
            </a:r>
            <a:r>
              <a:rPr lang="en-US" sz="2000" baseline="0" dirty="0" err="1"/>
              <a:t>topljenja</a:t>
            </a:r>
            <a:r>
              <a:rPr lang="en-US" sz="2000" baseline="0" dirty="0"/>
              <a:t> </a:t>
            </a:r>
            <a:r>
              <a:rPr lang="en-US" sz="2000" baseline="0" dirty="0" err="1"/>
              <a:t>elektrode</a:t>
            </a:r>
            <a:endParaRPr lang="en-US" sz="2000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Samočišćenje</a:t>
            </a:r>
            <a:r>
              <a:rPr lang="en-US" sz="2000" dirty="0"/>
              <a:t> osn.mat.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Najveći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0589" y="3403435"/>
            <a:ext cx="7132211" cy="3530765"/>
            <a:chOff x="30589" y="3099274"/>
            <a:chExt cx="7132211" cy="35307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30589" y="3099275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1540000">
              <a:off x="3154790" y="3099274"/>
              <a:ext cx="2895600" cy="353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6"/>
            <p:cNvSpPr/>
            <p:nvPr/>
          </p:nvSpPr>
          <p:spPr>
            <a:xfrm>
              <a:off x="2660073" y="3519055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257800" y="3683237"/>
              <a:ext cx="942109" cy="1579418"/>
            </a:xfrm>
            <a:custGeom>
              <a:avLst/>
              <a:gdLst>
                <a:gd name="connsiteX0" fmla="*/ 0 w 942109"/>
                <a:gd name="connsiteY0" fmla="*/ 304800 h 1579418"/>
                <a:gd name="connsiteX1" fmla="*/ 221672 w 942109"/>
                <a:gd name="connsiteY1" fmla="*/ 1565563 h 1579418"/>
                <a:gd name="connsiteX2" fmla="*/ 942109 w 942109"/>
                <a:gd name="connsiteY2" fmla="*/ 1579418 h 1579418"/>
                <a:gd name="connsiteX3" fmla="*/ 914400 w 942109"/>
                <a:gd name="connsiteY3" fmla="*/ 27709 h 1579418"/>
                <a:gd name="connsiteX4" fmla="*/ 290945 w 942109"/>
                <a:gd name="connsiteY4" fmla="*/ 0 h 1579418"/>
                <a:gd name="connsiteX5" fmla="*/ 0 w 942109"/>
                <a:gd name="connsiteY5" fmla="*/ 304800 h 15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109" h="1579418">
                  <a:moveTo>
                    <a:pt x="0" y="304800"/>
                  </a:moveTo>
                  <a:lnTo>
                    <a:pt x="221672" y="1565563"/>
                  </a:lnTo>
                  <a:lnTo>
                    <a:pt x="942109" y="1579418"/>
                  </a:lnTo>
                  <a:lnTo>
                    <a:pt x="914400" y="27709"/>
                  </a:lnTo>
                  <a:lnTo>
                    <a:pt x="290945" y="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5512037"/>
              <a:ext cx="5334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-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6600" y="3149837"/>
              <a:ext cx="68580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800" b="1" dirty="0"/>
                <a:t>+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600200" y="4826237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4724400" y="4750037"/>
              <a:ext cx="457200" cy="9144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58000" y="33528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Rectangle 17"/>
            <p:cNvSpPr/>
            <p:nvPr/>
          </p:nvSpPr>
          <p:spPr>
            <a:xfrm rot="2580000">
              <a:off x="2294374" y="6032031"/>
              <a:ext cx="107698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Rectangle 18"/>
            <p:cNvSpPr/>
            <p:nvPr/>
          </p:nvSpPr>
          <p:spPr>
            <a:xfrm rot="2580000">
              <a:off x="6930748" y="5993311"/>
              <a:ext cx="95287" cy="439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1676400" y="3581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3581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6400" y="64008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00600" y="6324600"/>
            <a:ext cx="152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762000"/>
            <a:ext cx="3276600" cy="582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, </a:t>
            </a:r>
            <a:r>
              <a:rPr lang="en-US" dirty="0" err="1"/>
              <a:t>da</a:t>
            </a:r>
            <a:r>
              <a:rPr lang="en-US" dirty="0"/>
              <a:t> se </a:t>
            </a:r>
            <a:r>
              <a:rPr lang="en-US" dirty="0" err="1"/>
              <a:t>izbegne</a:t>
            </a:r>
            <a:r>
              <a:rPr lang="en-US" dirty="0"/>
              <a:t> 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uzrokovana</a:t>
            </a:r>
            <a:r>
              <a:rPr lang="en-US" dirty="0"/>
              <a:t> </a:t>
            </a:r>
            <a:r>
              <a:rPr lang="en-US" dirty="0" err="1"/>
              <a:t>jednosmernom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(</a:t>
            </a:r>
            <a:r>
              <a:rPr lang="en-US" dirty="0" err="1"/>
              <a:t>skretanje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žica</a:t>
            </a:r>
            <a:r>
              <a:rPr lang="en-US" dirty="0"/>
              <a:t>)</a:t>
            </a:r>
            <a:endParaRPr kumimoji="0" lang="en-US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Srednjji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uz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više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žica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može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biti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najveći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/>
              <a:t>Jednosmerna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	        </a:t>
            </a:r>
            <a:r>
              <a:rPr lang="en-US" sz="3200" dirty="0" err="1"/>
              <a:t>Naizmenična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252545" y="4151587"/>
            <a:ext cx="1072055" cy="2096813"/>
          </a:xfrm>
          <a:custGeom>
            <a:avLst/>
            <a:gdLst>
              <a:gd name="connsiteX0" fmla="*/ 0 w 1072055"/>
              <a:gd name="connsiteY0" fmla="*/ 614855 h 2096813"/>
              <a:gd name="connsiteX1" fmla="*/ 47296 w 1072055"/>
              <a:gd name="connsiteY1" fmla="*/ 930165 h 2096813"/>
              <a:gd name="connsiteX2" fmla="*/ 236483 w 1072055"/>
              <a:gd name="connsiteY2" fmla="*/ 1891862 h 2096813"/>
              <a:gd name="connsiteX3" fmla="*/ 819807 w 1072055"/>
              <a:gd name="connsiteY3" fmla="*/ 1891862 h 2096813"/>
              <a:gd name="connsiteX4" fmla="*/ 835572 w 1072055"/>
              <a:gd name="connsiteY4" fmla="*/ 2096813 h 2096813"/>
              <a:gd name="connsiteX5" fmla="*/ 1072055 w 1072055"/>
              <a:gd name="connsiteY5" fmla="*/ 2096813 h 2096813"/>
              <a:gd name="connsiteX6" fmla="*/ 1056289 w 1072055"/>
              <a:gd name="connsiteY6" fmla="*/ 0 h 2096813"/>
              <a:gd name="connsiteX7" fmla="*/ 646386 w 1072055"/>
              <a:gd name="connsiteY7" fmla="*/ 0 h 2096813"/>
              <a:gd name="connsiteX8" fmla="*/ 0 w 1072055"/>
              <a:gd name="connsiteY8" fmla="*/ 614855 h 20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055" h="2096813">
                <a:moveTo>
                  <a:pt x="0" y="614855"/>
                </a:moveTo>
                <a:lnTo>
                  <a:pt x="47296" y="930165"/>
                </a:lnTo>
                <a:lnTo>
                  <a:pt x="236483" y="1891862"/>
                </a:lnTo>
                <a:lnTo>
                  <a:pt x="819807" y="1891862"/>
                </a:lnTo>
                <a:lnTo>
                  <a:pt x="835572" y="2096813"/>
                </a:lnTo>
                <a:lnTo>
                  <a:pt x="1072055" y="2096813"/>
                </a:lnTo>
                <a:lnTo>
                  <a:pt x="1056289" y="0"/>
                </a:lnTo>
                <a:lnTo>
                  <a:pt x="646386" y="0"/>
                </a:lnTo>
                <a:lnTo>
                  <a:pt x="0" y="614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6021200" y="3511769"/>
            <a:ext cx="3122800" cy="3498631"/>
            <a:chOff x="1121349" y="3295904"/>
            <a:chExt cx="3033568" cy="3270031"/>
          </a:xfrm>
        </p:grpSpPr>
        <p:grpSp>
          <p:nvGrpSpPr>
            <p:cNvPr id="5" name="Group 14"/>
            <p:cNvGrpSpPr/>
            <p:nvPr/>
          </p:nvGrpSpPr>
          <p:grpSpPr>
            <a:xfrm>
              <a:off x="1121349" y="3295904"/>
              <a:ext cx="3033568" cy="3270031"/>
              <a:chOff x="455900" y="3295904"/>
              <a:chExt cx="3033568" cy="3270031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r="31697"/>
              <a:stretch>
                <a:fillRect/>
              </a:stretch>
            </p:blipFill>
            <p:spPr bwMode="auto">
              <a:xfrm rot="21540000">
                <a:off x="455900" y="3295904"/>
                <a:ext cx="3033568" cy="327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858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85800" y="55626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057400" y="34290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60198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Up-Down Arrow 31"/>
              <p:cNvSpPr/>
              <p:nvPr/>
            </p:nvSpPr>
            <p:spPr>
              <a:xfrm>
                <a:off x="2057400" y="4800600"/>
                <a:ext cx="381000" cy="838200"/>
              </a:xfrm>
              <a:prstGeom prst="upDownArrow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430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~</a:t>
              </a:r>
            </a:p>
          </p:txBody>
        </p:sp>
      </p:grpSp>
      <p:sp>
        <p:nvSpPr>
          <p:cNvPr id="38" name="Freeform 37"/>
          <p:cNvSpPr/>
          <p:nvPr/>
        </p:nvSpPr>
        <p:spPr>
          <a:xfrm>
            <a:off x="8071945" y="4151587"/>
            <a:ext cx="1072055" cy="2096813"/>
          </a:xfrm>
          <a:custGeom>
            <a:avLst/>
            <a:gdLst>
              <a:gd name="connsiteX0" fmla="*/ 0 w 1072055"/>
              <a:gd name="connsiteY0" fmla="*/ 614855 h 2096813"/>
              <a:gd name="connsiteX1" fmla="*/ 47296 w 1072055"/>
              <a:gd name="connsiteY1" fmla="*/ 930165 h 2096813"/>
              <a:gd name="connsiteX2" fmla="*/ 236483 w 1072055"/>
              <a:gd name="connsiteY2" fmla="*/ 1891862 h 2096813"/>
              <a:gd name="connsiteX3" fmla="*/ 819807 w 1072055"/>
              <a:gd name="connsiteY3" fmla="*/ 1891862 h 2096813"/>
              <a:gd name="connsiteX4" fmla="*/ 835572 w 1072055"/>
              <a:gd name="connsiteY4" fmla="*/ 2096813 h 2096813"/>
              <a:gd name="connsiteX5" fmla="*/ 1072055 w 1072055"/>
              <a:gd name="connsiteY5" fmla="*/ 2096813 h 2096813"/>
              <a:gd name="connsiteX6" fmla="*/ 1056289 w 1072055"/>
              <a:gd name="connsiteY6" fmla="*/ 0 h 2096813"/>
              <a:gd name="connsiteX7" fmla="*/ 646386 w 1072055"/>
              <a:gd name="connsiteY7" fmla="*/ 0 h 2096813"/>
              <a:gd name="connsiteX8" fmla="*/ 0 w 1072055"/>
              <a:gd name="connsiteY8" fmla="*/ 614855 h 209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055" h="2096813">
                <a:moveTo>
                  <a:pt x="0" y="614855"/>
                </a:moveTo>
                <a:lnTo>
                  <a:pt x="47296" y="930165"/>
                </a:lnTo>
                <a:lnTo>
                  <a:pt x="236483" y="1891862"/>
                </a:lnTo>
                <a:lnTo>
                  <a:pt x="819807" y="1891862"/>
                </a:lnTo>
                <a:lnTo>
                  <a:pt x="835572" y="2096813"/>
                </a:lnTo>
                <a:lnTo>
                  <a:pt x="1072055" y="2096813"/>
                </a:lnTo>
                <a:lnTo>
                  <a:pt x="1056289" y="0"/>
                </a:lnTo>
                <a:lnTo>
                  <a:pt x="646386" y="0"/>
                </a:lnTo>
                <a:lnTo>
                  <a:pt x="0" y="61485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4876800" y="51816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41" name="Down Arrow 40"/>
          <p:cNvSpPr/>
          <p:nvPr/>
        </p:nvSpPr>
        <p:spPr>
          <a:xfrm rot="10800000">
            <a:off x="1752600" y="5029200"/>
            <a:ext cx="457200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e</a:t>
            </a:r>
          </a:p>
        </p:txBody>
      </p:sp>
      <p:sp>
        <p:nvSpPr>
          <p:cNvPr id="42" name="Up-Down Arrow 41"/>
          <p:cNvSpPr/>
          <p:nvPr/>
        </p:nvSpPr>
        <p:spPr>
          <a:xfrm>
            <a:off x="7822208" y="5105400"/>
            <a:ext cx="392207" cy="89679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obezbeđenje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, a </a:t>
            </a:r>
            <a:r>
              <a:rPr lang="en-US" dirty="0" err="1"/>
              <a:t>samim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topljenja</a:t>
            </a:r>
            <a:r>
              <a:rPr lang="en-US" dirty="0"/>
              <a:t>, </a:t>
            </a:r>
            <a:r>
              <a:rPr lang="en-US" dirty="0" err="1"/>
              <a:t>uvara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proizvodnosti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EPP (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prskanja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REL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err="1"/>
              <a:t>strujama</a:t>
            </a:r>
            <a:r>
              <a:rPr lang="en-US" dirty="0"/>
              <a:t>)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Istopljeni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: 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Stabilizator</a:t>
            </a:r>
            <a:r>
              <a:rPr lang="en-US" dirty="0"/>
              <a:t> </a:t>
            </a:r>
            <a:r>
              <a:rPr lang="en-US" dirty="0" err="1"/>
              <a:t>el.luka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snižavanje</a:t>
            </a:r>
            <a:r>
              <a:rPr lang="en-US" dirty="0"/>
              <a:t> </a:t>
            </a:r>
            <a:r>
              <a:rPr lang="en-US" dirty="0" err="1"/>
              <a:t>potencijala</a:t>
            </a:r>
            <a:r>
              <a:rPr lang="en-US" dirty="0"/>
              <a:t> </a:t>
            </a:r>
            <a:r>
              <a:rPr lang="en-US" dirty="0" err="1"/>
              <a:t>jonizacije</a:t>
            </a:r>
            <a:endParaRPr lang="en-US" dirty="0"/>
          </a:p>
          <a:p>
            <a:pPr marL="514350" indent="-514350">
              <a:buFontTx/>
              <a:buChar char="-"/>
            </a:pPr>
            <a:r>
              <a:rPr lang="en-US" dirty="0" err="1"/>
              <a:t>Pročišćavanje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legiranje</a:t>
            </a:r>
            <a:r>
              <a:rPr lang="en-US" dirty="0"/>
              <a:t> </a:t>
            </a:r>
            <a:r>
              <a:rPr lang="en-US" dirty="0" err="1"/>
              <a:t>rastopa</a:t>
            </a:r>
            <a:endParaRPr lang="en-US" dirty="0"/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2.	</a:t>
            </a:r>
            <a:r>
              <a:rPr lang="en-US" dirty="0" err="1"/>
              <a:t>Neistopljeni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praha</a:t>
            </a:r>
            <a:r>
              <a:rPr lang="en-US" dirty="0"/>
              <a:t>:</a:t>
            </a:r>
          </a:p>
          <a:p>
            <a:pPr marL="514350" indent="-514350">
              <a:buFontTx/>
              <a:buChar char="-"/>
            </a:pPr>
            <a:r>
              <a:rPr lang="en-US" dirty="0" err="1"/>
              <a:t>Toplotna</a:t>
            </a:r>
            <a:r>
              <a:rPr lang="en-US" dirty="0"/>
              <a:t> </a:t>
            </a:r>
            <a:r>
              <a:rPr lang="en-US" dirty="0" err="1"/>
              <a:t>izolacija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šava</a:t>
            </a:r>
            <a:endParaRPr lang="en-US" dirty="0"/>
          </a:p>
          <a:p>
            <a:pPr marL="514350" indent="-514350">
              <a:buFontTx/>
              <a:buChar char="-"/>
            </a:pPr>
            <a:r>
              <a:rPr lang="en-US" dirty="0" err="1"/>
              <a:t>Zaštita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zračenja</a:t>
            </a:r>
            <a:endParaRPr lang="en-US" dirty="0"/>
          </a:p>
          <a:p>
            <a:pPr marL="514350" indent="-514350"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ponovo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419600" y="953311"/>
            <a:ext cx="4648200" cy="514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648200" cy="5668963"/>
          </a:xfrm>
        </p:spPr>
        <p:txBody>
          <a:bodyPr/>
          <a:lstStyle/>
          <a:p>
            <a:r>
              <a:rPr lang="sr-Latn-CS" u="sng" dirty="0"/>
              <a:t>Automati za EPP posupak zavarivanja</a:t>
            </a:r>
            <a:r>
              <a:rPr lang="sr-Latn-CS" dirty="0"/>
              <a:t>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-  Namenjeni za automatsko izvođenje šavova velike dužine: nosači, mostovi, brodogradnja i dr.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Elektrodna žica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Hladno vučena bakarisana čelična žica (bakarisana zbog antikorozivne zaštite)</a:t>
            </a:r>
          </a:p>
          <a:p>
            <a:pPr>
              <a:buFontTx/>
              <a:buChar char="-"/>
            </a:pPr>
            <a:r>
              <a:rPr lang="sr-Latn-CS" dirty="0"/>
              <a:t>Prečnici od 2 do 6 mm</a:t>
            </a:r>
          </a:p>
          <a:p>
            <a:pPr>
              <a:buFontTx/>
              <a:buChar char="-"/>
            </a:pPr>
            <a:r>
              <a:rPr lang="sr-Latn-CS" dirty="0"/>
              <a:t>Od niskougljeničnog ili niskolegiranog čelika, znatno ređe obojeni metali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85000" lnSpcReduction="10000"/>
          </a:bodyPr>
          <a:lstStyle/>
          <a:p>
            <a:r>
              <a:rPr lang="sr-Latn-CS" u="sng" dirty="0"/>
              <a:t>Prahovi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-   Štite šav od atmosferskih gasova (N, O, H), stabilizuju el.luk, vrše legiranje rastopa.</a:t>
            </a:r>
          </a:p>
          <a:p>
            <a:pPr>
              <a:buFontTx/>
              <a:buChar char="-"/>
            </a:pPr>
            <a:r>
              <a:rPr lang="sr-Latn-CS" u="sng" dirty="0"/>
              <a:t>Topljeni prahovi</a:t>
            </a:r>
            <a:r>
              <a:rPr lang="sr-Latn-CS" dirty="0"/>
              <a:t>: Na bazi MnO i SiO</a:t>
            </a:r>
            <a:r>
              <a:rPr lang="sr-Latn-CS" baseline="-25000" dirty="0"/>
              <a:t>2</a:t>
            </a:r>
            <a:r>
              <a:rPr lang="sr-Latn-CS" dirty="0"/>
              <a:t>, čijim razlaganjem ostaju Mn i Si. Mn i Si nadoknađuju isparene elemente u rastopu. Namenjeni za zavarivanje niskougljeničnih i niskolegiranih čelika.</a:t>
            </a:r>
          </a:p>
          <a:p>
            <a:pPr>
              <a:buFontTx/>
              <a:buChar char="-"/>
            </a:pPr>
            <a:r>
              <a:rPr lang="sr-Latn-CS" u="sng" dirty="0"/>
              <a:t>Netopljeni (keramički)</a:t>
            </a:r>
            <a:r>
              <a:rPr lang="sr-Latn-CS" dirty="0"/>
              <a:t>: sadrže supstance koje se razlažu pri zavarivanju i time se obezbeđuje efikasnija zaštita (CaCO</a:t>
            </a:r>
            <a:r>
              <a:rPr lang="sr-Latn-CS" baseline="-25000" dirty="0"/>
              <a:t>3</a:t>
            </a:r>
            <a:r>
              <a:rPr lang="sr-Latn-CS" dirty="0"/>
              <a:t>) ili dezoksidacija (Si, Al, Ti). Dodavanjem npr. Ti dolazi do modifikacije šava i usitnjavanja strukture – postižu se bolje meh.osobine. Legiranje kroz prah je jeftinije i efikasnije nego kroz žicu.</a:t>
            </a:r>
          </a:p>
        </p:txBody>
      </p:sp>
    </p:spTree>
    <p:extLst>
      <p:ext uri="{BB962C8B-B14F-4D97-AF65-F5344CB8AC3E}">
        <p14:creationId xmlns:p14="http://schemas.microsoft.com/office/powerpoint/2010/main" val="410067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/>
              <a:t>EPP </a:t>
            </a:r>
            <a:r>
              <a:rPr lang="en-US" u="sng" dirty="0" err="1"/>
              <a:t>zavarivanje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podlogom</a:t>
            </a:r>
            <a:r>
              <a:rPr lang="en-US" u="sng" dirty="0"/>
              <a:t> </a:t>
            </a:r>
            <a:r>
              <a:rPr lang="en-US" u="sng" dirty="0" err="1"/>
              <a:t>od</a:t>
            </a:r>
            <a:r>
              <a:rPr lang="en-US" u="sng" dirty="0"/>
              <a:t> </a:t>
            </a:r>
            <a:r>
              <a:rPr lang="en-US" u="sng" dirty="0" err="1"/>
              <a:t>praha</a:t>
            </a:r>
            <a:r>
              <a:rPr lang="en-US" dirty="0"/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006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"/>
          <p:cNvGrpSpPr/>
          <p:nvPr/>
        </p:nvGrpSpPr>
        <p:grpSpPr>
          <a:xfrm>
            <a:off x="76200" y="1334870"/>
            <a:ext cx="4679300" cy="5523130"/>
            <a:chOff x="197500" y="1334870"/>
            <a:chExt cx="4679300" cy="552313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197500" y="1334870"/>
              <a:ext cx="4568645" cy="520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2743200" y="6477000"/>
              <a:ext cx="2133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48200" y="1371600"/>
            <a:ext cx="434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Pritiskom</a:t>
            </a:r>
            <a:r>
              <a:rPr lang="en-US" sz="2800" dirty="0"/>
              <a:t> </a:t>
            </a:r>
            <a:r>
              <a:rPr lang="en-US" sz="2800" dirty="0" err="1"/>
              <a:t>vazduha</a:t>
            </a:r>
            <a:r>
              <a:rPr lang="en-US" sz="2800" dirty="0"/>
              <a:t> u </a:t>
            </a:r>
            <a:r>
              <a:rPr lang="en-US" sz="2800" dirty="0" err="1"/>
              <a:t>gumenoj</a:t>
            </a:r>
            <a:r>
              <a:rPr lang="en-US" sz="2800" dirty="0"/>
              <a:t> </a:t>
            </a:r>
            <a:r>
              <a:rPr lang="en-US" sz="2800" dirty="0" err="1"/>
              <a:t>cevi</a:t>
            </a:r>
            <a:r>
              <a:rPr lang="en-US" sz="2800" dirty="0"/>
              <a:t> </a:t>
            </a:r>
            <a:r>
              <a:rPr lang="en-US" sz="2800" dirty="0" err="1"/>
              <a:t>reguliše</a:t>
            </a:r>
            <a:r>
              <a:rPr lang="en-US" sz="2800" dirty="0"/>
              <a:t> se </a:t>
            </a:r>
            <a:r>
              <a:rPr lang="en-US" sz="2800" dirty="0" err="1"/>
              <a:t>oblik</a:t>
            </a:r>
            <a:r>
              <a:rPr lang="en-US" sz="2800" dirty="0"/>
              <a:t> </a:t>
            </a:r>
            <a:r>
              <a:rPr lang="en-US" sz="2800" dirty="0" err="1"/>
              <a:t>šava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Umesto</a:t>
            </a:r>
            <a:r>
              <a:rPr lang="en-US" sz="2800" dirty="0"/>
              <a:t> </a:t>
            </a:r>
            <a:r>
              <a:rPr lang="en-US" sz="2800" dirty="0" err="1"/>
              <a:t>gumene</a:t>
            </a:r>
            <a:r>
              <a:rPr lang="en-US" sz="2800" dirty="0"/>
              <a:t> </a:t>
            </a:r>
            <a:r>
              <a:rPr lang="en-US" sz="2800" dirty="0" err="1"/>
              <a:t>cevi</a:t>
            </a:r>
            <a:r>
              <a:rPr lang="en-US" sz="2800" dirty="0"/>
              <a:t>, </a:t>
            </a:r>
            <a:r>
              <a:rPr lang="en-US" sz="2800" dirty="0" err="1"/>
              <a:t>moguće</a:t>
            </a:r>
            <a:r>
              <a:rPr lang="en-US" sz="2800" dirty="0"/>
              <a:t> je </a:t>
            </a:r>
            <a:r>
              <a:rPr lang="en-US" sz="2800" dirty="0" err="1"/>
              <a:t>koristiti</a:t>
            </a:r>
            <a:r>
              <a:rPr lang="en-US" sz="2800" dirty="0"/>
              <a:t> </a:t>
            </a:r>
            <a:r>
              <a:rPr lang="en-US" sz="2800" dirty="0" err="1"/>
              <a:t>elektromagnetnu</a:t>
            </a:r>
            <a:r>
              <a:rPr lang="en-US" sz="2800" dirty="0"/>
              <a:t> </a:t>
            </a:r>
            <a:r>
              <a:rPr lang="en-US" sz="2800" dirty="0" err="1"/>
              <a:t>regulaciju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2800" dirty="0" err="1"/>
              <a:t>Primena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zavarivanja</a:t>
            </a:r>
            <a:r>
              <a:rPr lang="en-US" sz="2800" dirty="0"/>
              <a:t> </a:t>
            </a:r>
            <a:r>
              <a:rPr lang="en-US" sz="2800" dirty="0" err="1"/>
              <a:t>tankih</a:t>
            </a:r>
            <a:r>
              <a:rPr lang="en-US" sz="2800" dirty="0"/>
              <a:t> </a:t>
            </a:r>
            <a:r>
              <a:rPr lang="en-US" sz="2800" dirty="0" err="1"/>
              <a:t>limova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601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Zavarivanje pod praškom (EPP)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Korisnik</dc:creator>
  <cp:lastModifiedBy>Sebastian Baloš</cp:lastModifiedBy>
  <cp:revision>51</cp:revision>
  <dcterms:created xsi:type="dcterms:W3CDTF">2014-03-20T21:38:12Z</dcterms:created>
  <dcterms:modified xsi:type="dcterms:W3CDTF">2018-04-20T08:19:39Z</dcterms:modified>
</cp:coreProperties>
</file>